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65" r:id="rId4"/>
    <p:sldId id="279" r:id="rId5"/>
    <p:sldId id="273" r:id="rId6"/>
    <p:sldId id="277" r:id="rId7"/>
    <p:sldId id="278" r:id="rId8"/>
    <p:sldId id="422" r:id="rId9"/>
    <p:sldId id="428" r:id="rId10"/>
    <p:sldId id="411" r:id="rId11"/>
    <p:sldId id="423" r:id="rId12"/>
    <p:sldId id="425" r:id="rId13"/>
    <p:sldId id="424" r:id="rId14"/>
    <p:sldId id="426" r:id="rId15"/>
    <p:sldId id="417" r:id="rId16"/>
    <p:sldId id="418" r:id="rId17"/>
    <p:sldId id="420" r:id="rId18"/>
    <p:sldId id="419" r:id="rId19"/>
    <p:sldId id="413" r:id="rId20"/>
    <p:sldId id="421" r:id="rId21"/>
    <p:sldId id="430" r:id="rId22"/>
    <p:sldId id="429" r:id="rId2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89" d="100"/>
          <a:sy n="89" d="100"/>
        </p:scale>
        <p:origin x="1616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0BEE78F-73E8-4083-BD5A-3284D3820B40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68E7D7B-BCF2-4872-AED9-27625FE76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97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2989" indent="-293457"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3830" indent="-234766"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361" indent="-234766"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2893" indent="-234766"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2426" indent="-234766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1958" indent="-234766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1490" indent="-234766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1021" indent="-234766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D8F3DC2-E7E6-4CFD-913D-D631DCFDA0D7}" type="slidenum">
              <a:rPr lang="en-US" altLang="en-US" sz="1300" baseline="0">
                <a:solidFill>
                  <a:prstClr val="black"/>
                </a:solidFill>
              </a:rPr>
              <a:pPr/>
              <a:t>1</a:t>
            </a:fld>
            <a:endParaRPr lang="en-US" altLang="en-US" sz="1300" baseline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2989" indent="-293457"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3830" indent="-234766"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361" indent="-234766"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2893" indent="-234766"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2426" indent="-234766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1958" indent="-234766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1490" indent="-234766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1021" indent="-234766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0E9987E-B288-4492-B376-CAA32C1BFEE5}" type="slidenum">
              <a:rPr lang="en-US" altLang="en-US" sz="1300" baseline="0">
                <a:solidFill>
                  <a:prstClr val="black"/>
                </a:solidFill>
              </a:rPr>
              <a:pPr/>
              <a:t>3</a:t>
            </a:fld>
            <a:endParaRPr lang="en-US" altLang="en-US" sz="1300" baseline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E7D7B-BCF2-4872-AED9-27625FE767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0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FB889-77A5-401D-8528-517608E2190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980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FB889-77A5-401D-8528-517608E2190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405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ACB2-809B-4FC0-9D42-C7E645F6F4B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C11C-32C4-4A68-8037-001523AE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5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ACB2-809B-4FC0-9D42-C7E645F6F4B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C11C-32C4-4A68-8037-001523AE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4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ACB2-809B-4FC0-9D42-C7E645F6F4B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C11C-32C4-4A68-8037-001523AE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805" y="76200"/>
            <a:ext cx="8640146" cy="76200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fontAlgn="base" latinLnBrk="0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927" y="1371600"/>
            <a:ext cx="8640146" cy="4754563"/>
          </a:xfrm>
        </p:spPr>
        <p:txBody>
          <a:bodyPr/>
          <a:lstStyle>
            <a:lvl1pPr>
              <a:spcAft>
                <a:spcPts val="50"/>
              </a:spcAft>
              <a:defRPr/>
            </a:lvl1pPr>
            <a:lvl2pPr>
              <a:spcAft>
                <a:spcPts val="50"/>
              </a:spcAft>
              <a:defRPr b="1"/>
            </a:lvl2pPr>
            <a:lvl3pPr>
              <a:spcAft>
                <a:spcPts val="50"/>
              </a:spcAft>
              <a:defRPr/>
            </a:lvl3pPr>
            <a:lvl4pPr>
              <a:spcAft>
                <a:spcPts val="50"/>
              </a:spcAft>
              <a:defRPr/>
            </a:lvl4pPr>
            <a:lvl5pPr>
              <a:spcAft>
                <a:spcPts val="2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DC2-684F-40C7-A6E9-31E23FD99F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23851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TD-PPT-Slide-I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4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7848600" cy="1524000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1752600"/>
            <a:ext cx="6934200" cy="4495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0C05D-4CCF-42F1-9B12-114F58BE9A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87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1FA44-0C63-4A89-9CB1-5CE44A5186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20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AB882-241C-4B05-8836-17737DB13FA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96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1" y="1600200"/>
            <a:ext cx="33909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0701" y="1600200"/>
            <a:ext cx="33909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A1401-D1BE-49AE-80DC-95E468A2777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80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C0DC1-7F37-4F6A-8CE4-105C96367C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15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145A9-FAFC-4A6F-94C8-3510AB2664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21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CBE5A-E1E9-4190-8D05-93C72E353C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79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ACB2-809B-4FC0-9D42-C7E645F6F4B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C11C-32C4-4A68-8037-001523AE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33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2C92A-34DE-4108-A274-E72FDBDEBE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88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ABCEE-C655-4140-9857-E20227CD361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60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DB25E-BD76-4EDD-A2CD-EF6C3B8149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6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304800"/>
            <a:ext cx="2190751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04800"/>
            <a:ext cx="6419851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4C3D8-2412-488D-91A0-626AE47FF4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621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TD-PPT-Slide-I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4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7848600" cy="1524000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1752600"/>
            <a:ext cx="6934200" cy="4495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137D7-E6CB-4FAA-B925-D0D345BE003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54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4616A-AB03-43C9-BD5C-5C13A3D10B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273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16DCB-AEC0-43AF-AB77-E386237161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43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1" y="1600200"/>
            <a:ext cx="33909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0701" y="1600200"/>
            <a:ext cx="33909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8C100-D1B9-451B-A0B8-11A4324653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426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90ACA-9A6E-47BD-99C0-DEF293BA3D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919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BEC8D-9CAF-4101-912F-5E96E64626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ACB2-809B-4FC0-9D42-C7E645F6F4B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C11C-32C4-4A68-8037-001523AE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184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EA7B6-FE18-4B3B-8ECD-87333C975F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780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59376-5317-416E-A39D-27BDADA4BBF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05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922F7-E7BA-46EA-9AB6-66E55A22D32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767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E1124-8E60-4382-9E53-1753B5EDC50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27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304800"/>
            <a:ext cx="2190751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04800"/>
            <a:ext cx="6419851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16D03-1A65-476A-845B-EEB215F6111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38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ACB2-809B-4FC0-9D42-C7E645F6F4B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C11C-32C4-4A68-8037-001523AE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4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ACB2-809B-4FC0-9D42-C7E645F6F4B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C11C-32C4-4A68-8037-001523AE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04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ACB2-809B-4FC0-9D42-C7E645F6F4B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C11C-32C4-4A68-8037-001523AE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4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ACB2-809B-4FC0-9D42-C7E645F6F4B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C11C-32C4-4A68-8037-001523AE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98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ACB2-809B-4FC0-9D42-C7E645F6F4B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C11C-32C4-4A68-8037-001523AE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36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ACB2-809B-4FC0-9D42-C7E645F6F4B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C11C-32C4-4A68-8037-001523AE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8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EACB2-809B-4FC0-9D42-C7E645F6F4B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2C11C-32C4-4A68-8037-001523AE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1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TTD-PPT-Slide-In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1600200"/>
            <a:ext cx="6934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Arial" pitchFamily="-110" charset="0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latin typeface="Arial" pitchFamily="-110" charset="0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ea typeface="Osaka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E5B6C7-A20E-4D20-8165-87BB87BE0A5B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547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1E3D7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1E3D7E"/>
          </a:solidFill>
          <a:latin typeface="Arial" pitchFamily="-110" charset="0"/>
          <a:ea typeface="Osaka" pitchFamily="-110" charset="-128"/>
          <a:cs typeface="Osaka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1E3D7E"/>
          </a:solidFill>
          <a:latin typeface="Arial" pitchFamily="-110" charset="0"/>
          <a:ea typeface="Osaka" pitchFamily="-110" charset="-128"/>
          <a:cs typeface="Osaka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1E3D7E"/>
          </a:solidFill>
          <a:latin typeface="Arial" pitchFamily="-110" charset="0"/>
          <a:ea typeface="Osaka" pitchFamily="-110" charset="-128"/>
          <a:cs typeface="Osaka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1E3D7E"/>
          </a:solidFill>
          <a:latin typeface="Arial" pitchFamily="-110" charset="0"/>
          <a:ea typeface="Osaka" pitchFamily="-110" charset="-128"/>
          <a:cs typeface="Osaka" pitchFamily="-11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1E3D7E"/>
          </a:solidFill>
          <a:latin typeface="Arial" pitchFamily="-110" charset="0"/>
          <a:ea typeface="Osaka" pitchFamily="-110" charset="-128"/>
          <a:cs typeface="Osaka" pitchFamily="-11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1E3D7E"/>
          </a:solidFill>
          <a:latin typeface="Arial" pitchFamily="-110" charset="0"/>
          <a:ea typeface="Osaka" pitchFamily="-110" charset="-128"/>
          <a:cs typeface="Osaka" pitchFamily="-11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1E3D7E"/>
          </a:solidFill>
          <a:latin typeface="Arial" pitchFamily="-110" charset="0"/>
          <a:ea typeface="Osaka" pitchFamily="-110" charset="-128"/>
          <a:cs typeface="Osaka" pitchFamily="-11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1E3D7E"/>
          </a:solidFill>
          <a:latin typeface="Arial" pitchFamily="-110" charset="0"/>
          <a:ea typeface="Osaka" pitchFamily="-110" charset="-128"/>
          <a:cs typeface="Osaka" pitchFamily="-110" charset="-128"/>
        </a:defRPr>
      </a:lvl9pPr>
    </p:titleStyle>
    <p:bodyStyle>
      <a:lvl1pPr marL="342900" indent="-342900" algn="l" rtl="0" eaLnBrk="0" fontAlgn="base" hangingPunct="0">
        <a:lnSpc>
          <a:spcPts val="2600"/>
        </a:lnSpc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ts val="2600"/>
        </a:lnSpc>
        <a:spcBef>
          <a:spcPct val="20000"/>
        </a:spcBef>
        <a:spcAft>
          <a:spcPct val="0"/>
        </a:spcAft>
        <a:buChar char="–"/>
        <a:defRPr sz="2000">
          <a:solidFill>
            <a:srgbClr val="1E3D7E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1E3D7E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1E3D7E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1E3D7E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1E3D7E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1E3D7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TTD-PPT-Slide-In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1600200"/>
            <a:ext cx="6934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Arial" pitchFamily="-110" charset="0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latin typeface="Arial" pitchFamily="-110" charset="0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ea typeface="Osaka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3573C02-5C38-438E-BCC4-B416AC55CE81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932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1E3D7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1E3D7E"/>
          </a:solidFill>
          <a:latin typeface="Arial" pitchFamily="-110" charset="0"/>
          <a:ea typeface="Osaka" pitchFamily="-110" charset="-128"/>
          <a:cs typeface="Osaka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1E3D7E"/>
          </a:solidFill>
          <a:latin typeface="Arial" pitchFamily="-110" charset="0"/>
          <a:ea typeface="Osaka" pitchFamily="-110" charset="-128"/>
          <a:cs typeface="Osaka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1E3D7E"/>
          </a:solidFill>
          <a:latin typeface="Arial" pitchFamily="-110" charset="0"/>
          <a:ea typeface="Osaka" pitchFamily="-110" charset="-128"/>
          <a:cs typeface="Osaka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1E3D7E"/>
          </a:solidFill>
          <a:latin typeface="Arial" pitchFamily="-110" charset="0"/>
          <a:ea typeface="Osaka" pitchFamily="-110" charset="-128"/>
          <a:cs typeface="Osaka" pitchFamily="-11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1E3D7E"/>
          </a:solidFill>
          <a:latin typeface="Arial" pitchFamily="-110" charset="0"/>
          <a:ea typeface="Osaka" pitchFamily="-110" charset="-128"/>
          <a:cs typeface="Osaka" pitchFamily="-11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1E3D7E"/>
          </a:solidFill>
          <a:latin typeface="Arial" pitchFamily="-110" charset="0"/>
          <a:ea typeface="Osaka" pitchFamily="-110" charset="-128"/>
          <a:cs typeface="Osaka" pitchFamily="-11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1E3D7E"/>
          </a:solidFill>
          <a:latin typeface="Arial" pitchFamily="-110" charset="0"/>
          <a:ea typeface="Osaka" pitchFamily="-110" charset="-128"/>
          <a:cs typeface="Osaka" pitchFamily="-11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1E3D7E"/>
          </a:solidFill>
          <a:latin typeface="Arial" pitchFamily="-110" charset="0"/>
          <a:ea typeface="Osaka" pitchFamily="-110" charset="-128"/>
          <a:cs typeface="Osaka" pitchFamily="-110" charset="-128"/>
        </a:defRPr>
      </a:lvl9pPr>
    </p:titleStyle>
    <p:bodyStyle>
      <a:lvl1pPr marL="342900" indent="-342900" algn="l" rtl="0" eaLnBrk="0" fontAlgn="base" hangingPunct="0">
        <a:lnSpc>
          <a:spcPts val="2600"/>
        </a:lnSpc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ts val="2600"/>
        </a:lnSpc>
        <a:spcBef>
          <a:spcPct val="20000"/>
        </a:spcBef>
        <a:spcAft>
          <a:spcPct val="0"/>
        </a:spcAft>
        <a:buChar char="–"/>
        <a:defRPr sz="2000">
          <a:solidFill>
            <a:srgbClr val="1E3D7E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1E3D7E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1E3D7E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1E3D7E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1E3D7E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1E3D7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tiff"/><Relationship Id="rId5" Type="http://schemas.openxmlformats.org/officeDocument/2006/relationships/image" Target="../media/image35.tif"/><Relationship Id="rId4" Type="http://schemas.openxmlformats.org/officeDocument/2006/relationships/image" Target="../media/image34.t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.emf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TTD-PPT-Slide-Hom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146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B122E17-09F7-4209-940E-EE3F5B0C30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t="2404" r="3319" b="16456"/>
          <a:stretch/>
        </p:blipFill>
        <p:spPr>
          <a:xfrm>
            <a:off x="1600200" y="0"/>
            <a:ext cx="5867400" cy="686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3407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D9C634B-9125-450C-B655-36D700E8E5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2420" r="3986" b="16469"/>
          <a:stretch/>
        </p:blipFill>
        <p:spPr>
          <a:xfrm>
            <a:off x="1600200" y="0"/>
            <a:ext cx="582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2833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750CF01-1318-445F-A687-14C33BDCE3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t="3136" r="3661" b="16864"/>
          <a:stretch/>
        </p:blipFill>
        <p:spPr>
          <a:xfrm>
            <a:off x="1676400" y="0"/>
            <a:ext cx="594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1730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E561E-6480-409B-826C-E90B3122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DC2-684F-40C7-A6E9-31E23FD99FF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878D7C-E922-4FC6-8B97-79292DE7E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1" y="4774466"/>
            <a:ext cx="2971800" cy="5334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Shared Use Path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749ABA7-2238-4082-81DF-E31D3ABB84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0134" cy="37726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6AF5F5A-6CEF-4114-BCBA-079D7959D666}"/>
              </a:ext>
            </a:extLst>
          </p:cNvPr>
          <p:cNvSpPr txBox="1"/>
          <p:nvPr/>
        </p:nvSpPr>
        <p:spPr>
          <a:xfrm>
            <a:off x="457200" y="5413917"/>
            <a:ext cx="28475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tx2"/>
                </a:solidFill>
              </a:rPr>
              <a:t>Benefits: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Safety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Environmental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Improved Access to Recreation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Utility Corridor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C75DF-1B63-4A90-B09A-E88F89FA7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499" y="2362200"/>
            <a:ext cx="5976501" cy="44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235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009B698-6C0B-420D-8EC6-12B727D79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1" y="6272212"/>
            <a:ext cx="5029200" cy="533400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</a:rPr>
              <a:t>Parking Areas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C4D454-1525-4D67-BEBB-9B3DA393FDDB}"/>
              </a:ext>
            </a:extLst>
          </p:cNvPr>
          <p:cNvSpPr txBox="1"/>
          <p:nvPr/>
        </p:nvSpPr>
        <p:spPr>
          <a:xfrm>
            <a:off x="6723529" y="4001907"/>
            <a:ext cx="226383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Benefits: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Safe off-highway Parking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Trailhead Access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Restrooms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Water Quality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Safe Ped Crossing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Enforcement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VPPP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No Parking Zone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ADB94E-BD4C-4841-9778-92B79E28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-8467"/>
            <a:ext cx="443752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C47CE0-1CA2-4A9C-812A-C475D63512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11" t="24806" r="27731" b="25829"/>
          <a:stretch/>
        </p:blipFill>
        <p:spPr>
          <a:xfrm>
            <a:off x="5718737" y="220133"/>
            <a:ext cx="3196663" cy="3185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1FFA2C-82BF-4B53-A717-2EBF5781B5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853" t="15231" r="34473" b="33125"/>
          <a:stretch/>
        </p:blipFill>
        <p:spPr>
          <a:xfrm>
            <a:off x="852854" y="56105"/>
            <a:ext cx="2099364" cy="3565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D7A04A-08A4-4000-A02D-6B9C996C51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418" t="22096" r="32659" b="44486"/>
          <a:stretch/>
        </p:blipFill>
        <p:spPr>
          <a:xfrm>
            <a:off x="457200" y="3761597"/>
            <a:ext cx="2099364" cy="216962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26264E5-318E-49C2-B3BF-5C4D6C89E874}"/>
              </a:ext>
            </a:extLst>
          </p:cNvPr>
          <p:cNvCxnSpPr/>
          <p:nvPr/>
        </p:nvCxnSpPr>
        <p:spPr>
          <a:xfrm flipH="1">
            <a:off x="4504764" y="2057400"/>
            <a:ext cx="13386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4547AB4-F0E2-4673-9C91-2D8FCF3E0D86}"/>
              </a:ext>
            </a:extLst>
          </p:cNvPr>
          <p:cNvCxnSpPr>
            <a:cxnSpLocks/>
          </p:cNvCxnSpPr>
          <p:nvPr/>
        </p:nvCxnSpPr>
        <p:spPr>
          <a:xfrm>
            <a:off x="2895600" y="2281370"/>
            <a:ext cx="1235753" cy="1143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578CC0C-47DE-456C-80F1-7EE7C226DAFE}"/>
              </a:ext>
            </a:extLst>
          </p:cNvPr>
          <p:cNvCxnSpPr>
            <a:cxnSpLocks/>
          </p:cNvCxnSpPr>
          <p:nvPr/>
        </p:nvCxnSpPr>
        <p:spPr>
          <a:xfrm flipV="1">
            <a:off x="2362200" y="4076700"/>
            <a:ext cx="1769153" cy="381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45032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009B698-6C0B-420D-8EC6-12B727D79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92175"/>
            <a:ext cx="3429000" cy="533400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</a:rPr>
              <a:t>Parking Calculations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0A0356-DCF6-40C2-9495-BA72A6E9F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0" y="914400"/>
            <a:ext cx="892108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1500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009B698-6C0B-420D-8EC6-12B727D79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92175"/>
            <a:ext cx="3429000" cy="533400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</a:rPr>
              <a:t>South Park N Ride Lot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1AE933-3048-40F7-A2E8-8F65CD6BC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50"/>
            <a:ext cx="9144000" cy="5916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422CBF-7962-45BD-97FF-81081C123013}"/>
              </a:ext>
            </a:extLst>
          </p:cNvPr>
          <p:cNvSpPr txBox="1"/>
          <p:nvPr/>
        </p:nvSpPr>
        <p:spPr>
          <a:xfrm>
            <a:off x="3581400" y="6136328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Aquatic Invasive Species (AIS) Inspection Station</a:t>
            </a:r>
          </a:p>
        </p:txBody>
      </p:sp>
    </p:spTree>
    <p:extLst>
      <p:ext uri="{BB962C8B-B14F-4D97-AF65-F5344CB8AC3E}">
        <p14:creationId xmlns:p14="http://schemas.microsoft.com/office/powerpoint/2010/main" val="325035362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E561E-6480-409B-826C-E90B3122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DC2-684F-40C7-A6E9-31E23FD99FF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0C54FC6-819F-4788-B4D3-3DD0DE1A7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136525"/>
            <a:ext cx="1905000" cy="655320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DE0164-6F29-473E-933B-5014498AB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3015" y="5170030"/>
            <a:ext cx="2217658" cy="13104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A878D7C-E922-4FC6-8B97-79292DE7E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08" y="74801"/>
            <a:ext cx="3396795" cy="533400"/>
          </a:xfrm>
        </p:spPr>
        <p:txBody>
          <a:bodyPr/>
          <a:lstStyle/>
          <a:p>
            <a:r>
              <a:rPr lang="en-US" dirty="0"/>
              <a:t>Utility Co-Location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913A66-019D-42F5-B890-99B3E345B4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800" y="954398"/>
            <a:ext cx="2426274" cy="1821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E50EF0-E685-44AE-AA81-0B448B429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5200" y="685800"/>
            <a:ext cx="2819400" cy="2463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C5B5A5-FEA0-4C1C-B19B-0773F5CC73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6890" y="1232237"/>
            <a:ext cx="1368020" cy="1821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C4F50E-064B-4D04-9C65-BDC0A64A03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9" y="3886200"/>
            <a:ext cx="3192477" cy="23943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3369CE-8EE8-4FD4-A3A8-D0A36C64E0B3}"/>
              </a:ext>
            </a:extLst>
          </p:cNvPr>
          <p:cNvSpPr txBox="1"/>
          <p:nvPr/>
        </p:nvSpPr>
        <p:spPr>
          <a:xfrm>
            <a:off x="381000" y="628055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Power/Communications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CCB320-6172-442F-82E3-FE10AAA63B17}"/>
              </a:ext>
            </a:extLst>
          </p:cNvPr>
          <p:cNvSpPr txBox="1"/>
          <p:nvPr/>
        </p:nvSpPr>
        <p:spPr>
          <a:xfrm>
            <a:off x="3872034" y="3196470"/>
            <a:ext cx="221765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Benefits: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Environmental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Water Quality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Reduce Fire Risk</a:t>
            </a:r>
          </a:p>
          <a:p>
            <a:pPr lvl="1"/>
            <a:r>
              <a:rPr lang="en-US" sz="1400" dirty="0"/>
              <a:t>(Fire Hydrants)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Safety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Maintenance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Cost Savings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2F2D5D8-7AAD-4153-8B0B-6A473FE7C069}"/>
              </a:ext>
            </a:extLst>
          </p:cNvPr>
          <p:cNvSpPr/>
          <p:nvPr/>
        </p:nvSpPr>
        <p:spPr>
          <a:xfrm rot="9724420">
            <a:off x="2706890" y="4038600"/>
            <a:ext cx="569710" cy="2286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A843FB84-9174-4565-8E62-EB41C4BA28F8}"/>
              </a:ext>
            </a:extLst>
          </p:cNvPr>
          <p:cNvSpPr/>
          <p:nvPr/>
        </p:nvSpPr>
        <p:spPr>
          <a:xfrm rot="11751436">
            <a:off x="1143000" y="51054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02AA9C-BC1C-4313-9671-3C3C808137BB}"/>
              </a:ext>
            </a:extLst>
          </p:cNvPr>
          <p:cNvSpPr txBox="1"/>
          <p:nvPr/>
        </p:nvSpPr>
        <p:spPr>
          <a:xfrm>
            <a:off x="630037" y="5686406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Future Path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CC765E-CE8F-4954-B863-2927D918FA01}"/>
              </a:ext>
            </a:extLst>
          </p:cNvPr>
          <p:cNvSpPr txBox="1"/>
          <p:nvPr/>
        </p:nvSpPr>
        <p:spPr>
          <a:xfrm>
            <a:off x="2801612" y="4250982"/>
            <a:ext cx="1242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Existing Overhead</a:t>
            </a:r>
          </a:p>
        </p:txBody>
      </p:sp>
    </p:spTree>
    <p:extLst>
      <p:ext uri="{BB962C8B-B14F-4D97-AF65-F5344CB8AC3E}">
        <p14:creationId xmlns:p14="http://schemas.microsoft.com/office/powerpoint/2010/main" val="5315277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A33D2E-483D-4928-8427-D437FB5F739A}"/>
              </a:ext>
            </a:extLst>
          </p:cNvPr>
          <p:cNvSpPr/>
          <p:nvPr/>
        </p:nvSpPr>
        <p:spPr>
          <a:xfrm>
            <a:off x="521494" y="533400"/>
            <a:ext cx="8610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The SR 28 Corridor EA is available at:</a:t>
            </a:r>
          </a:p>
          <a:p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https://go.usa.gov/xmgxT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Public Comment Period Closed August 11, 2019. </a:t>
            </a:r>
          </a:p>
        </p:txBody>
      </p:sp>
    </p:spTree>
    <p:extLst>
      <p:ext uri="{BB962C8B-B14F-4D97-AF65-F5344CB8AC3E}">
        <p14:creationId xmlns:p14="http://schemas.microsoft.com/office/powerpoint/2010/main" val="2010744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E561E-6480-409B-826C-E90B3122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DC2-684F-40C7-A6E9-31E23FD99FF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878D7C-E922-4FC6-8B97-79292DE7E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50811"/>
            <a:ext cx="8001000" cy="533400"/>
          </a:xfrm>
        </p:spPr>
        <p:txBody>
          <a:bodyPr/>
          <a:lstStyle/>
          <a:p>
            <a:r>
              <a:rPr lang="en-US" dirty="0"/>
              <a:t>Future Crystal Bay to Incline Segment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7AFD17-9777-4E4A-9EB7-F9A81EE23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18379"/>
            <a:ext cx="7543800" cy="579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9641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" t="3463" r="3534" b="3172"/>
          <a:stretch/>
        </p:blipFill>
        <p:spPr>
          <a:xfrm>
            <a:off x="5005349" y="341446"/>
            <a:ext cx="4138651" cy="64822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1DF61-AEF4-42FA-991D-870F704F7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79" y="4178584"/>
            <a:ext cx="5035324" cy="2645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124D97-9A3F-4EAF-AF2E-20D5B9FC52B8}"/>
              </a:ext>
            </a:extLst>
          </p:cNvPr>
          <p:cNvSpPr txBox="1"/>
          <p:nvPr/>
        </p:nvSpPr>
        <p:spPr>
          <a:xfrm>
            <a:off x="4800600" y="-76200"/>
            <a:ext cx="4447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SR 28 Corridor Management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68EF7A-8CBF-4D01-80E2-CA8DE2A50C11}"/>
              </a:ext>
            </a:extLst>
          </p:cNvPr>
          <p:cNvSpPr txBox="1"/>
          <p:nvPr/>
        </p:nvSpPr>
        <p:spPr>
          <a:xfrm>
            <a:off x="738149" y="2431952"/>
            <a:ext cx="4114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Off Highway Parking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Transit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Shared Use Path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No Parking Zone/Enforcement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Coordinated O&amp;M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89FFF0-EAE0-4151-B60E-BCB1D7A3D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06736"/>
            <a:ext cx="3432294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76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29843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39" y="990600"/>
            <a:ext cx="278473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800" b="1" kern="0" dirty="0">
                <a:solidFill>
                  <a:srgbClr val="1E3D7E"/>
                </a:solidFill>
              </a:rPr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261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4948237" cy="371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2" r="1097"/>
          <a:stretch/>
        </p:blipFill>
        <p:spPr bwMode="auto">
          <a:xfrm>
            <a:off x="3962400" y="1905000"/>
            <a:ext cx="402336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52800"/>
            <a:ext cx="30289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50620"/>
            <a:ext cx="1905000" cy="29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22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13561A-A12E-4753-83E2-858214E72A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2"/>
          <a:stretch/>
        </p:blipFill>
        <p:spPr>
          <a:xfrm>
            <a:off x="167269" y="1729392"/>
            <a:ext cx="1737731" cy="3831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85B813-8064-4DAD-BB47-DBA3629F9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"/>
          <a:stretch/>
        </p:blipFill>
        <p:spPr>
          <a:xfrm>
            <a:off x="1981200" y="843423"/>
            <a:ext cx="6455656" cy="47177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00FCF-1ED9-4898-B99D-9B66DAA651E6}"/>
              </a:ext>
            </a:extLst>
          </p:cNvPr>
          <p:cNvSpPr txBox="1"/>
          <p:nvPr/>
        </p:nvSpPr>
        <p:spPr>
          <a:xfrm>
            <a:off x="167269" y="92039"/>
            <a:ext cx="22729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Ridership</a:t>
            </a:r>
          </a:p>
          <a:p>
            <a:r>
              <a:rPr lang="en-US" dirty="0">
                <a:solidFill>
                  <a:schemeClr val="bg1"/>
                </a:solidFill>
              </a:rPr>
              <a:t>2012 - +/-14,000</a:t>
            </a:r>
          </a:p>
          <a:p>
            <a:r>
              <a:rPr lang="en-US" dirty="0">
                <a:solidFill>
                  <a:schemeClr val="bg1"/>
                </a:solidFill>
              </a:rPr>
              <a:t>2016 – 26,473</a:t>
            </a:r>
          </a:p>
          <a:p>
            <a:r>
              <a:rPr lang="en-US" dirty="0">
                <a:solidFill>
                  <a:schemeClr val="bg1"/>
                </a:solidFill>
              </a:rPr>
              <a:t>2017 – 23,776</a:t>
            </a:r>
          </a:p>
          <a:p>
            <a:r>
              <a:rPr lang="en-US" dirty="0">
                <a:solidFill>
                  <a:schemeClr val="bg1"/>
                </a:solidFill>
              </a:rPr>
              <a:t>2018 – 35,276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B02A6F-5D61-45D7-86CD-C01CFF2DC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9492" y="0"/>
            <a:ext cx="2964150" cy="15693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6FE438-98E8-44E9-9D4D-D77A8019E74A}"/>
              </a:ext>
            </a:extLst>
          </p:cNvPr>
          <p:cNvSpPr txBox="1"/>
          <p:nvPr/>
        </p:nvSpPr>
        <p:spPr>
          <a:xfrm>
            <a:off x="7010400" y="-39953"/>
            <a:ext cx="2272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Cars relocated from shoulder to Safe Parking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</a:t>
            </a:r>
            <a:r>
              <a:rPr lang="en-US" dirty="0">
                <a:solidFill>
                  <a:schemeClr val="bg1"/>
                </a:solidFill>
              </a:rPr>
              <a:t>500+</a:t>
            </a:r>
          </a:p>
        </p:txBody>
      </p:sp>
    </p:spTree>
    <p:extLst>
      <p:ext uri="{BB962C8B-B14F-4D97-AF65-F5344CB8AC3E}">
        <p14:creationId xmlns:p14="http://schemas.microsoft.com/office/powerpoint/2010/main" val="2795901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57200"/>
            <a:ext cx="8686800" cy="4876800"/>
          </a:xfrm>
        </p:spPr>
        <p:txBody>
          <a:bodyPr/>
          <a:lstStyle/>
          <a:p>
            <a:pPr lvl="0">
              <a:defRPr/>
            </a:pPr>
            <a:r>
              <a:rPr lang="en-US" sz="1600" b="1" dirty="0">
                <a:solidFill>
                  <a:srgbClr val="1E3D7E"/>
                </a:solidFill>
                <a:ea typeface="+mj-ea"/>
                <a:cs typeface="+mj-cs"/>
              </a:rPr>
              <a:t>Nevada State Question 1 Approved – 2002 (Also Washoe County Question 1)</a:t>
            </a:r>
          </a:p>
          <a:p>
            <a:pPr lvl="0">
              <a:defRPr/>
            </a:pPr>
            <a:r>
              <a:rPr lang="en-US" sz="1600" b="1" dirty="0" err="1">
                <a:solidFill>
                  <a:srgbClr val="1E3D7E"/>
                </a:solidFill>
                <a:ea typeface="+mj-ea"/>
                <a:cs typeface="+mj-cs"/>
              </a:rPr>
              <a:t>Interlocal</a:t>
            </a:r>
            <a:r>
              <a:rPr lang="en-US" sz="1600" b="1" dirty="0">
                <a:solidFill>
                  <a:srgbClr val="1E3D7E"/>
                </a:solidFill>
                <a:ea typeface="+mj-ea"/>
                <a:cs typeface="+mj-cs"/>
              </a:rPr>
              <a:t> Agreement Executed – 2007</a:t>
            </a:r>
          </a:p>
          <a:p>
            <a:pPr lvl="0">
              <a:defRPr/>
            </a:pPr>
            <a:r>
              <a:rPr lang="en-US" sz="1600" b="1" dirty="0">
                <a:solidFill>
                  <a:srgbClr val="1E3D7E"/>
                </a:solidFill>
                <a:ea typeface="+mj-ea"/>
                <a:cs typeface="+mj-cs"/>
              </a:rPr>
              <a:t>Central Corridor Bikeway Feasibility Study Complete – 2011</a:t>
            </a:r>
          </a:p>
          <a:p>
            <a:pPr lvl="0">
              <a:defRPr/>
            </a:pPr>
            <a:r>
              <a:rPr lang="en-US" sz="1600" b="1" dirty="0">
                <a:solidFill>
                  <a:srgbClr val="1E3D7E"/>
                </a:solidFill>
                <a:ea typeface="+mj-ea"/>
                <a:cs typeface="+mj-cs"/>
              </a:rPr>
              <a:t>East Shore Express startup – 2012 </a:t>
            </a:r>
          </a:p>
          <a:p>
            <a:pPr lvl="0">
              <a:defRPr/>
            </a:pPr>
            <a:r>
              <a:rPr lang="en-US" sz="1600" b="1" dirty="0">
                <a:solidFill>
                  <a:srgbClr val="1E3D7E"/>
                </a:solidFill>
                <a:ea typeface="+mj-ea"/>
                <a:cs typeface="+mj-cs"/>
              </a:rPr>
              <a:t>SR 28 Corridor Management Plan Complete – 2013</a:t>
            </a:r>
          </a:p>
          <a:p>
            <a:pPr lvl="0">
              <a:defRPr/>
            </a:pPr>
            <a:r>
              <a:rPr lang="en-US" sz="1600" b="1" dirty="0">
                <a:solidFill>
                  <a:srgbClr val="1E3D7E"/>
                </a:solidFill>
                <a:ea typeface="+mj-ea"/>
                <a:cs typeface="+mj-cs"/>
              </a:rPr>
              <a:t>North Demo EA Completed – May 2014</a:t>
            </a:r>
          </a:p>
          <a:p>
            <a:pPr lvl="0">
              <a:defRPr/>
            </a:pPr>
            <a:r>
              <a:rPr lang="en-US" sz="1600" b="1" dirty="0">
                <a:solidFill>
                  <a:srgbClr val="1E3D7E"/>
                </a:solidFill>
                <a:ea typeface="+mj-ea"/>
                <a:cs typeface="+mj-cs"/>
              </a:rPr>
              <a:t>SR 28 East Shore Trail (North Demo) &amp; Safety/Water Quality Enhancements Construction Completed – 2019</a:t>
            </a:r>
          </a:p>
          <a:p>
            <a:pPr lvl="0">
              <a:defRPr/>
            </a:pPr>
            <a:r>
              <a:rPr lang="en-US" sz="1600" b="1" u="sng" dirty="0">
                <a:solidFill>
                  <a:srgbClr val="1E3D7E"/>
                </a:solidFill>
                <a:ea typeface="+mj-ea"/>
                <a:cs typeface="+mj-cs"/>
              </a:rPr>
              <a:t>Legislature State Question 1 Reauthorization – 2019</a:t>
            </a:r>
          </a:p>
          <a:p>
            <a:pPr lvl="0">
              <a:defRPr/>
            </a:pPr>
            <a:r>
              <a:rPr lang="en-US" sz="1800" b="1" dirty="0">
                <a:solidFill>
                  <a:srgbClr val="1E3D7E"/>
                </a:solidFill>
                <a:ea typeface="+mj-ea"/>
                <a:cs typeface="+mj-cs"/>
              </a:rPr>
              <a:t>SR 28 Shared Use Path, Parking, Safety, and Environmental Improvement Project – Sand Harbor to Spooner</a:t>
            </a:r>
          </a:p>
          <a:p>
            <a:pPr lvl="2">
              <a:defRPr/>
            </a:pPr>
            <a:r>
              <a:rPr lang="en-US" sz="1800" b="1" dirty="0">
                <a:solidFill>
                  <a:srgbClr val="1E3D7E"/>
                </a:solidFill>
                <a:ea typeface="+mj-ea"/>
                <a:cs typeface="+mj-cs"/>
              </a:rPr>
              <a:t>		- EA Completed Fall 2019</a:t>
            </a:r>
          </a:p>
          <a:p>
            <a:pPr lvl="2">
              <a:defRPr/>
            </a:pPr>
            <a:r>
              <a:rPr lang="en-US" sz="1800" b="1" dirty="0">
                <a:solidFill>
                  <a:srgbClr val="1E3D7E"/>
                </a:solidFill>
                <a:ea typeface="+mj-ea"/>
                <a:cs typeface="+mj-cs"/>
              </a:rPr>
              <a:t>		- Estimated construction start 2022 </a:t>
            </a:r>
          </a:p>
          <a:p>
            <a:pPr lvl="2">
              <a:defRPr/>
            </a:pPr>
            <a:r>
              <a:rPr lang="en-US" sz="1800" b="1" dirty="0">
                <a:solidFill>
                  <a:srgbClr val="1E3D7E"/>
                </a:solidFill>
                <a:ea typeface="+mj-ea"/>
                <a:cs typeface="+mj-cs"/>
              </a:rPr>
              <a:t>			(Pending funding availability) </a:t>
            </a:r>
          </a:p>
          <a:p>
            <a:pPr lvl="0">
              <a:defRPr/>
            </a:pPr>
            <a:endParaRPr lang="en-US" sz="1600" b="1" dirty="0">
              <a:solidFill>
                <a:srgbClr val="1E3D7E"/>
              </a:solidFill>
              <a:ea typeface="+mj-ea"/>
              <a:cs typeface="+mj-cs"/>
            </a:endParaRPr>
          </a:p>
          <a:p>
            <a:pPr lvl="0">
              <a:defRPr/>
            </a:pPr>
            <a:endParaRPr lang="en-US" sz="1600" b="1" dirty="0">
              <a:solidFill>
                <a:srgbClr val="1E3D7E"/>
              </a:solidFill>
              <a:ea typeface="+mj-ea"/>
              <a:cs typeface="+mj-cs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152400"/>
            <a:ext cx="8534400" cy="969818"/>
          </a:xfrm>
        </p:spPr>
        <p:txBody>
          <a:bodyPr/>
          <a:lstStyle/>
          <a:p>
            <a:pPr eaLnBrk="1" hangingPunct="1"/>
            <a:r>
              <a:rPr lang="en-US" altLang="en-US" dirty="0"/>
              <a:t>Timeline…</a:t>
            </a:r>
          </a:p>
        </p:txBody>
      </p:sp>
    </p:spTree>
    <p:extLst>
      <p:ext uri="{BB962C8B-B14F-4D97-AF65-F5344CB8AC3E}">
        <p14:creationId xmlns:p14="http://schemas.microsoft.com/office/powerpoint/2010/main" val="3438169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7DA5C-1D68-4A38-8A1A-C9488009A1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3" y="3721420"/>
            <a:ext cx="4114800" cy="308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BE1872-C43C-4AF0-9A1B-A7552BCED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914400"/>
            <a:ext cx="4555970" cy="3037313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6202" y="10106"/>
            <a:ext cx="5638800" cy="92630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dirty="0">
                <a:solidFill>
                  <a:schemeClr val="tx2"/>
                </a:solidFill>
              </a:rPr>
              <a:t>Nevada Stateline to Stateline Bikeway </a:t>
            </a:r>
            <a:br>
              <a:rPr lang="en-US" altLang="en-US" sz="2800" dirty="0">
                <a:solidFill>
                  <a:schemeClr val="tx2"/>
                </a:solidFill>
              </a:rPr>
            </a:br>
            <a:r>
              <a:rPr lang="en-US" altLang="en-US" sz="2800" dirty="0">
                <a:solidFill>
                  <a:schemeClr val="tx2"/>
                </a:solidFill>
              </a:rPr>
              <a:t>Demonstration Projects Complete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5185DC-C4DC-496E-B25E-D7FC66BD2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16" y="936413"/>
            <a:ext cx="3962399" cy="297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267627-6BE1-4657-AB40-7ECFB66002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15" y="3950020"/>
            <a:ext cx="3810000" cy="2857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DE9759-22A7-43EC-9656-1613A11F9D73}"/>
              </a:ext>
            </a:extLst>
          </p:cNvPr>
          <p:cNvSpPr txBox="1"/>
          <p:nvPr/>
        </p:nvSpPr>
        <p:spPr>
          <a:xfrm>
            <a:off x="4805602" y="6592076"/>
            <a:ext cx="17746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Nevadacapitalnews.org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0F9215-920F-446A-9D76-F5F7B5B0FDAB}"/>
              </a:ext>
            </a:extLst>
          </p:cNvPr>
          <p:cNvSpPr txBox="1"/>
          <p:nvPr/>
        </p:nvSpPr>
        <p:spPr>
          <a:xfrm>
            <a:off x="8114456" y="3734576"/>
            <a:ext cx="10701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RGJ.com</a:t>
            </a:r>
          </a:p>
        </p:txBody>
      </p:sp>
    </p:spTree>
    <p:extLst>
      <p:ext uri="{BB962C8B-B14F-4D97-AF65-F5344CB8AC3E}">
        <p14:creationId xmlns:p14="http://schemas.microsoft.com/office/powerpoint/2010/main" val="2232060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66900" y="62789"/>
            <a:ext cx="5638800" cy="41861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dirty="0">
                <a:solidFill>
                  <a:schemeClr val="tx2"/>
                </a:solidFill>
              </a:rPr>
              <a:t>Tahoe East Shore Trail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0F9215-920F-446A-9D76-F5F7B5B0FDAB}"/>
              </a:ext>
            </a:extLst>
          </p:cNvPr>
          <p:cNvSpPr txBox="1"/>
          <p:nvPr/>
        </p:nvSpPr>
        <p:spPr>
          <a:xfrm>
            <a:off x="8114456" y="3734576"/>
            <a:ext cx="10701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RGJ.com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989E8-3A6C-4AF7-BEEC-2B3DB1ACBA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" y="421383"/>
            <a:ext cx="4731117" cy="3151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14A932-51D3-4158-AAEC-61F96EE855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439" y="3842298"/>
            <a:ext cx="3510788" cy="26330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4B92FA-1E01-40F7-8DE4-7E40614B0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" y="3784809"/>
            <a:ext cx="3602287" cy="27017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2DCAD2-4206-496A-BC70-0328E0678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079" y="425998"/>
            <a:ext cx="4196023" cy="31470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351C1D-52BD-405E-8B11-2103CB3CE6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r="24166" b="7037"/>
          <a:stretch/>
        </p:blipFill>
        <p:spPr>
          <a:xfrm>
            <a:off x="3268387" y="3657599"/>
            <a:ext cx="2529275" cy="323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25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ACD42-E21F-4216-925C-6E2DA70B0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 28 Corridor Improvements – Sand Harbor to Spooner State Park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508AE0-0DDA-4D0C-8B80-028247F830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09600"/>
            <a:ext cx="4710545" cy="6096000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CB6CB3-DA48-4ADC-92F0-DE96DE226D05}"/>
              </a:ext>
            </a:extLst>
          </p:cNvPr>
          <p:cNvSpPr txBox="1">
            <a:spLocks/>
          </p:cNvSpPr>
          <p:nvPr/>
        </p:nvSpPr>
        <p:spPr>
          <a:xfrm>
            <a:off x="152400" y="914400"/>
            <a:ext cx="4167673" cy="4754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914400" rtl="0" eaLnBrk="1" fontAlgn="auto" latinLnBrk="0" hangingPunct="1">
              <a:spcBef>
                <a:spcPts val="50"/>
              </a:spcBef>
              <a:spcAft>
                <a:spcPts val="50"/>
              </a:spcAft>
              <a:buClr>
                <a:srgbClr val="993366"/>
              </a:buClr>
              <a:buSzPct val="100000"/>
              <a:buFont typeface="Wingdings" panose="05000000000000000000" pitchFamily="2" charset="2"/>
              <a:buChar char="§"/>
              <a:defRPr lang="en-US" sz="24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1363" indent="-279400" algn="l" defTabSz="914400" rtl="0" eaLnBrk="1" latinLnBrk="0" hangingPunct="1">
              <a:spcBef>
                <a:spcPts val="50"/>
              </a:spcBef>
              <a:spcAft>
                <a:spcPts val="50"/>
              </a:spcAft>
              <a:buClrTx/>
              <a:buFont typeface="Arial Narrow" panose="020B0606020202030204" pitchFamily="34" charset="0"/>
              <a:buChar char="–"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168275" algn="l" defTabSz="914400" rtl="0" eaLnBrk="1" latinLnBrk="0" hangingPunct="1">
              <a:spcBef>
                <a:spcPts val="50"/>
              </a:spcBef>
              <a:spcAft>
                <a:spcPts val="50"/>
              </a:spcAft>
              <a:buFont typeface="Arial" pitchFamily="34" charset="0"/>
              <a:buChar char="•"/>
              <a:defRPr sz="2000" kern="1200">
                <a:solidFill>
                  <a:srgbClr val="578200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262063" indent="-228600" algn="l" defTabSz="914400" rtl="0" eaLnBrk="1" latinLnBrk="0" hangingPunct="1">
              <a:spcBef>
                <a:spcPts val="50"/>
              </a:spcBef>
              <a:spcAft>
                <a:spcPts val="50"/>
              </a:spcAft>
              <a:buFont typeface="Arial" pitchFamily="34" charset="0"/>
              <a:buChar char="–"/>
              <a:defRPr sz="1800" kern="1200">
                <a:solidFill>
                  <a:srgbClr val="578200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719263" indent="-228600" algn="l" defTabSz="914400" rtl="0" eaLnBrk="1" latinLnBrk="0" hangingPunct="1">
              <a:spcBef>
                <a:spcPts val="20"/>
              </a:spcBef>
              <a:spcAft>
                <a:spcPts val="20"/>
              </a:spcAft>
              <a:buFont typeface="Arial" pitchFamily="34" charset="0"/>
              <a:buChar char="»"/>
              <a:defRPr sz="1800" kern="120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200" dirty="0"/>
              <a:t>8 miles of Shared Use Path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Parking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Expand 2 existing lots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2 new lots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Utility Co-Location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IVGID Effluent Line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Power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Fiber Optic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Water Quality Improvements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TRPA AIS Station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Vista Points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Emergency Pull-Outs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B2DE46-50BD-4FB9-94F3-9328B84580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223" y="6127109"/>
            <a:ext cx="1773856" cy="505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E944E-53B4-47D3-8F9F-C1B3A53589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36927"/>
            <a:ext cx="1167005" cy="685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F65B2B-748C-42CF-8CDC-002A55A727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92" y="5987024"/>
            <a:ext cx="707045" cy="78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5412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6A27DB-CD67-452D-8EEA-7F80F95932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t="2991" r="3114" b="16422"/>
          <a:stretch/>
        </p:blipFill>
        <p:spPr>
          <a:xfrm>
            <a:off x="1524000" y="13547"/>
            <a:ext cx="5943600" cy="685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6736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</TotalTime>
  <Words>323</Words>
  <Application>Microsoft Office PowerPoint</Application>
  <PresentationFormat>On-screen Show (4:3)</PresentationFormat>
  <Paragraphs>89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Narrow</vt:lpstr>
      <vt:lpstr>Calibri</vt:lpstr>
      <vt:lpstr>Wingdings</vt:lpstr>
      <vt:lpstr>Office Theme</vt:lpstr>
      <vt:lpstr>Blank Presentation</vt:lpstr>
      <vt:lpstr>1_Blank Presentation</vt:lpstr>
      <vt:lpstr>PowerPoint Presentation</vt:lpstr>
      <vt:lpstr>PowerPoint Presentation</vt:lpstr>
      <vt:lpstr>PowerPoint Presentation</vt:lpstr>
      <vt:lpstr>PowerPoint Presentation</vt:lpstr>
      <vt:lpstr>Timeline…</vt:lpstr>
      <vt:lpstr>Nevada Stateline to Stateline Bikeway  Demonstration Projects Complete</vt:lpstr>
      <vt:lpstr>Tahoe East Shore Trail</vt:lpstr>
      <vt:lpstr>SR 28 Corridor Improvements – Sand Harbor to Spooner State Park</vt:lpstr>
      <vt:lpstr>PowerPoint Presentation</vt:lpstr>
      <vt:lpstr>PowerPoint Presentation</vt:lpstr>
      <vt:lpstr>PowerPoint Presentation</vt:lpstr>
      <vt:lpstr>PowerPoint Presentation</vt:lpstr>
      <vt:lpstr>Shared Use Path</vt:lpstr>
      <vt:lpstr>Parking Areas</vt:lpstr>
      <vt:lpstr>Parking Calculations</vt:lpstr>
      <vt:lpstr>South Park N Ride Lot</vt:lpstr>
      <vt:lpstr>Utility Co-Location</vt:lpstr>
      <vt:lpstr>PowerPoint Presentation</vt:lpstr>
      <vt:lpstr>Future Crystal Bay to Incline Segment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Alfred Knotts</dc:creator>
  <cp:lastModifiedBy>Derek Kirkland</cp:lastModifiedBy>
  <cp:revision>54</cp:revision>
  <cp:lastPrinted>2019-04-25T16:34:28Z</cp:lastPrinted>
  <dcterms:created xsi:type="dcterms:W3CDTF">2013-09-06T17:15:03Z</dcterms:created>
  <dcterms:modified xsi:type="dcterms:W3CDTF">2019-09-03T16:59:41Z</dcterms:modified>
</cp:coreProperties>
</file>